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406"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406"/>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838" autoAdjust="0"/>
    <p:restoredTop sz="71718" autoAdjust="0"/>
  </p:normalViewPr>
  <p:slideViewPr>
    <p:cSldViewPr snapToGrid="0">
      <p:cViewPr varScale="1">
        <p:scale>
          <a:sx n="105" d="100"/>
          <a:sy n="105" d="100"/>
        </p:scale>
        <p:origin x="192" y="9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6/5/18 3:00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6/5/18 3:00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an Android SDK for native Android applications</a:t>
            </a:r>
          </a:p>
          <a:p>
            <a:pPr marL="171450" indent="-171450">
              <a:buFont typeface="Arial" panose="020B0604020202020204" pitchFamily="34" charset="0"/>
              <a:buChar char="•"/>
            </a:pPr>
            <a:r>
              <a:rPr lang="en-US" dirty="0"/>
              <a:t>Add this to your project using Gradle</a:t>
            </a:r>
          </a:p>
          <a:p>
            <a:pPr marL="388712" lvl="1" indent="-171450">
              <a:buFont typeface="Arial" panose="020B0604020202020204" pitchFamily="34" charset="0"/>
              <a:buChar char="•"/>
            </a:pPr>
            <a:r>
              <a:rPr lang="en-US" dirty="0"/>
              <a:t>Gradle is a build &amp; package management tool commonly used in Android development</a:t>
            </a:r>
          </a:p>
          <a:p>
            <a:pPr marL="388712" lvl="1"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Also add the Volley library, a HTTP networking library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Graph leverages Azure AD, like so many other cloud services from Microsoft, for authentication and authorization</a:t>
            </a:r>
          </a:p>
          <a:p>
            <a:pPr marL="171450" indent="-171450">
              <a:buFont typeface="Arial" panose="020B0604020202020204" pitchFamily="34" charset="0"/>
              <a:buChar char="•"/>
            </a:pPr>
            <a:r>
              <a:rPr lang="en-US" dirty="0"/>
              <a:t>You can create web apps as well as native apps with Azure AD apps</a:t>
            </a:r>
          </a:p>
          <a:p>
            <a:pPr marL="171450" indent="-171450">
              <a:buFont typeface="Arial" panose="020B0604020202020204" pitchFamily="34" charset="0"/>
              <a:buChar char="•"/>
            </a:pPr>
            <a:r>
              <a:rPr lang="en-US" dirty="0"/>
              <a:t>In addition, users can authorize the application using delegated consent (where they grant the application to act on their behalf)</a:t>
            </a:r>
          </a:p>
          <a:p>
            <a:pPr marL="388712" lvl="1" indent="-171450">
              <a:buFont typeface="Arial" panose="020B0604020202020204" pitchFamily="34" charset="0"/>
              <a:buChar char="•"/>
            </a:pPr>
            <a:r>
              <a:rPr lang="en-US" dirty="0"/>
              <a:t>Global tenant admins can also grant consent to all users as a different type of consent (Admin Consent)</a:t>
            </a:r>
          </a:p>
          <a:p>
            <a:pPr marL="171450" lvl="0" indent="-171450">
              <a:buFont typeface="Arial" panose="020B0604020202020204" pitchFamily="34" charset="0"/>
              <a:buChar char="•"/>
            </a:pPr>
            <a:r>
              <a:rPr lang="en-US" dirty="0"/>
              <a:t>Azure AD app authentication implemented using OAuth 2.0 protocol</a:t>
            </a:r>
          </a:p>
          <a:p>
            <a:pPr marL="388712" lvl="1" indent="-171450">
              <a:buFont typeface="Arial" panose="020B0604020202020204" pitchFamily="34" charset="0"/>
              <a:buChar char="•"/>
            </a:pPr>
            <a:r>
              <a:rPr lang="en-US" dirty="0"/>
              <a:t>Users are redirected to Azure for authentication so custom applications never get the credentials</a:t>
            </a:r>
          </a:p>
          <a:p>
            <a:pPr marL="388712" lvl="1" indent="-171450">
              <a:buFont typeface="Arial" panose="020B0604020202020204" pitchFamily="34" charset="0"/>
              <a:buChar char="•"/>
            </a:pPr>
            <a:r>
              <a:rPr lang="en-US" dirty="0"/>
              <a:t>Depending on the authentication flow leveraged, the app ultimately gets an access token that’s only valid for a set amount of time, for a specific user, with specific permissions and for a specific resource (</a:t>
            </a:r>
            <a:r>
              <a:rPr lang="en-US" dirty="0" err="1"/>
              <a:t>ie</a:t>
            </a:r>
            <a:r>
              <a:rPr lang="en-US" dirty="0"/>
              <a:t>: Microsoft Graph)</a:t>
            </a:r>
          </a:p>
          <a:p>
            <a:pPr marL="388712" lvl="1" indent="-171450">
              <a:buFont typeface="Arial" panose="020B0604020202020204" pitchFamily="34" charset="0"/>
              <a:buChar char="•"/>
            </a:pPr>
            <a:r>
              <a:rPr lang="en-US" dirty="0"/>
              <a:t>These access tokens can be refreshed after expiration using an associated refresh token</a:t>
            </a:r>
          </a:p>
          <a:p>
            <a:pPr marL="388712" lvl="1" indent="-171450">
              <a:buFont typeface="Arial" panose="020B0604020202020204" pitchFamily="34" charset="0"/>
              <a:buChar char="•"/>
            </a:pPr>
            <a:r>
              <a:rPr lang="en-US" dirty="0"/>
              <a:t>This login process also supports MFA &amp; federated authentication</a:t>
            </a:r>
          </a:p>
          <a:p>
            <a:pPr marL="171450" lvl="0" indent="-171450">
              <a:buFont typeface="Arial" panose="020B0604020202020204" pitchFamily="34" charset="0"/>
              <a:buChar char="•"/>
            </a:pPr>
            <a:r>
              <a:rPr lang="en-US" dirty="0"/>
              <a:t>Native applications differ from web applications in a few ways:</a:t>
            </a:r>
          </a:p>
          <a:p>
            <a:pPr marL="388712" lvl="1" indent="-171450">
              <a:buFont typeface="Arial" panose="020B0604020202020204" pitchFamily="34" charset="0"/>
              <a:buChar char="•"/>
            </a:pPr>
            <a:r>
              <a:rPr lang="en-US" dirty="0"/>
              <a:t>They are multi-tenant by default</a:t>
            </a:r>
          </a:p>
          <a:p>
            <a:pPr marL="388712" lvl="1" indent="-171450">
              <a:buFont typeface="Arial" panose="020B0604020202020204" pitchFamily="34" charset="0"/>
              <a:buChar char="•"/>
            </a:pPr>
            <a:r>
              <a:rPr lang="en-US" dirty="0"/>
              <a:t>You don’t need to worry about app secrets as when the native app is distributed, it can’t contain a secret … because it’s no longer a secret</a:t>
            </a:r>
          </a:p>
          <a:p>
            <a:pPr marL="388712" lvl="1" indent="-171450">
              <a:buFont typeface="Arial" panose="020B0604020202020204" pitchFamily="34" charset="0"/>
              <a:buChar char="•"/>
            </a:pPr>
            <a:r>
              <a:rPr lang="en-US" dirty="0"/>
              <a:t>Instead you use special redirect URIs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3:04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4861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009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9262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020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has two different options for registering applications.</a:t>
            </a:r>
          </a:p>
          <a:p>
            <a:endParaRPr lang="en-US" dirty="0"/>
          </a:p>
          <a:p>
            <a:r>
              <a:rPr lang="en-US" dirty="0"/>
              <a:t>The Azure AD Portal is used for apps that are leveraging the v1 authentication endpoint while the App Registration Portal is used for the v2 authentication endpoint. </a:t>
            </a:r>
          </a:p>
          <a:p>
            <a:endParaRPr lang="en-US" dirty="0"/>
          </a:p>
          <a:p>
            <a:r>
              <a:rPr lang="en-US" dirty="0"/>
              <a:t>You must first decide which endpoint you plan to use for your application which will direct you to the correct 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App Registration portal site</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6258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2"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apps.dev.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Android Apps with the Microsoft Graph</a:t>
            </a:r>
          </a:p>
        </p:txBody>
      </p:sp>
      <p:sp>
        <p:nvSpPr>
          <p:cNvPr id="5" name="Text Placeholder 4"/>
          <p:cNvSpPr>
            <a:spLocks noGrp="1"/>
          </p:cNvSpPr>
          <p:nvPr>
            <p:ph type="body" sz="quarter" idx="12"/>
          </p:nvPr>
        </p:nvSpPr>
        <p:spPr/>
        <p:txBody>
          <a:bodyPr/>
          <a:lstStyle/>
          <a:p>
            <a:r>
              <a:rPr lang="en-US" dirty="0"/>
              <a:t>Implement Azure AD authentication to Android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Android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Android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2462213"/>
          </a:xfrm>
        </p:spPr>
        <p:txBody>
          <a:bodyPr/>
          <a:lstStyle/>
          <a:p>
            <a:r>
              <a:rPr lang="en-US" dirty="0"/>
              <a:t>Azure AD provides an Android implementation of the Microsoft Authentication Library (MSAL)</a:t>
            </a:r>
          </a:p>
          <a:p>
            <a:endParaRPr lang="en-US" dirty="0"/>
          </a:p>
          <a:p>
            <a:r>
              <a:rPr lang="en-US" dirty="0"/>
              <a:t>Add to the project using Gradle (build and package manager)</a:t>
            </a:r>
          </a:p>
          <a:p>
            <a:endParaRPr lang="en-US" dirty="0"/>
          </a:p>
          <a:p>
            <a:r>
              <a:rPr lang="en-US" dirty="0"/>
              <a:t>MSAL handles integration with Android to use the default browser to display the Azure AD login &amp; delegated consent experience</a:t>
            </a:r>
          </a:p>
          <a:p>
            <a:endParaRPr lang="en-US" dirty="0"/>
          </a:p>
        </p:txBody>
      </p:sp>
      <p:pic>
        <p:nvPicPr>
          <p:cNvPr id="15" name="Picture 14">
            <a:extLst>
              <a:ext uri="{FF2B5EF4-FFF2-40B4-BE49-F238E27FC236}">
                <a16:creationId xmlns:a16="http://schemas.microsoft.com/office/drawing/2014/main" id="{0757F9DC-857F-1F4F-ADE8-3B543A79225A}"/>
              </a:ext>
            </a:extLst>
          </p:cNvPr>
          <p:cNvPicPr>
            <a:picLocks noChangeAspect="1"/>
          </p:cNvPicPr>
          <p:nvPr/>
        </p:nvPicPr>
        <p:blipFill>
          <a:blip r:embed="rId3"/>
          <a:stretch>
            <a:fillRect/>
          </a:stretch>
        </p:blipFill>
        <p:spPr>
          <a:xfrm>
            <a:off x="2307465" y="4970109"/>
            <a:ext cx="6946900" cy="1435100"/>
          </a:xfrm>
          <a:prstGeom prst="rect">
            <a:avLst/>
          </a:prstGeom>
        </p:spPr>
      </p:pic>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Android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9152" y="1770063"/>
            <a:ext cx="5763305" cy="4278094"/>
          </a:xfrm>
        </p:spPr>
        <p:txBody>
          <a:bodyPr/>
          <a:lstStyle/>
          <a:p>
            <a:pPr marL="0" indent="0" defTabSz="932742">
              <a:buNone/>
            </a:pPr>
            <a:r>
              <a:rPr lang="en-US" sz="2800" dirty="0">
                <a:gradFill>
                  <a:gsLst>
                    <a:gs pos="92515">
                      <a:schemeClr val="tx1"/>
                    </a:gs>
                    <a:gs pos="75000">
                      <a:schemeClr val="tx1"/>
                    </a:gs>
                  </a:gsLst>
                  <a:lin ang="5400000" scaled="0"/>
                </a:gradFill>
              </a:rPr>
              <a:t>Single authentication flow</a:t>
            </a:r>
          </a:p>
          <a:p>
            <a:pPr marL="0" lvl="1" defTabSz="932742"/>
            <a:r>
              <a:rPr lang="en-US" sz="1400" dirty="0">
                <a:gradFill>
                  <a:gsLst>
                    <a:gs pos="92515">
                      <a:schemeClr val="tx1"/>
                    </a:gs>
                    <a:gs pos="75000">
                      <a:schemeClr val="tx1"/>
                    </a:gs>
                  </a:gsLst>
                  <a:lin ang="5400000" scaled="0"/>
                </a:gradFill>
              </a:rPr>
              <a:t>Across all Office 365 services</a:t>
            </a:r>
          </a:p>
          <a:p>
            <a:pPr marL="0" lvl="1" defTabSz="932742"/>
            <a:r>
              <a:rPr lang="en-US" sz="1400" dirty="0">
                <a:gradFill>
                  <a:gsLst>
                    <a:gs pos="92515">
                      <a:schemeClr val="tx1"/>
                    </a:gs>
                    <a:gs pos="75000">
                      <a:schemeClr val="tx1"/>
                    </a:gs>
                  </a:gsLst>
                  <a:lin ang="5400000" scaled="0"/>
                </a:gradFill>
              </a:rPr>
              <a:t>“Native” apps and web sites</a:t>
            </a:r>
          </a:p>
          <a:p>
            <a:pPr marL="0" lvl="1" defTabSz="932742"/>
            <a:r>
              <a:rPr lang="en-US" sz="1400" dirty="0">
                <a:gradFill>
                  <a:gsLst>
                    <a:gs pos="92515">
                      <a:schemeClr val="tx1"/>
                    </a:gs>
                    <a:gs pos="75000">
                      <a:schemeClr val="tx1"/>
                    </a:gs>
                  </a:gsLst>
                  <a:lin ang="5400000" scaled="0"/>
                </a:gradFill>
              </a:rPr>
              <a:t>Admin and end-user consent</a:t>
            </a:r>
          </a:p>
          <a:p>
            <a:pPr marL="0" indent="0" defTabSz="932742">
              <a:buNone/>
            </a:pPr>
            <a:r>
              <a:rPr lang="en-US" sz="2800" dirty="0">
                <a:gradFill>
                  <a:gsLst>
                    <a:gs pos="92515">
                      <a:schemeClr val="tx1"/>
                    </a:gs>
                    <a:gs pos="75000">
                      <a:schemeClr val="tx1"/>
                    </a:gs>
                  </a:gsLst>
                  <a:lin ang="5400000" scaled="0"/>
                </a:gradFill>
              </a:rPr>
              <a:t>Secure protocol</a:t>
            </a:r>
          </a:p>
          <a:p>
            <a:pPr marL="0" lvl="1" defTabSz="932742"/>
            <a:r>
              <a:rPr lang="en-US" sz="1400" dirty="0">
                <a:gradFill>
                  <a:gsLst>
                    <a:gs pos="92515">
                      <a:schemeClr val="tx1"/>
                    </a:gs>
                    <a:gs pos="75000">
                      <a:schemeClr val="tx1"/>
                    </a:gs>
                  </a:gsLst>
                  <a:lin ang="5400000" scaled="0"/>
                </a:gradFill>
              </a:rPr>
              <a:t>OAuth 2.0 (no capturing user credentials)</a:t>
            </a:r>
          </a:p>
          <a:p>
            <a:pPr marL="0" lvl="1" defTabSz="932742"/>
            <a:r>
              <a:rPr lang="en-US" sz="1400" dirty="0">
                <a:gradFill>
                  <a:gsLst>
                    <a:gs pos="92515">
                      <a:schemeClr val="tx1"/>
                    </a:gs>
                    <a:gs pos="75000">
                      <a:schemeClr val="tx1"/>
                    </a:gs>
                  </a:gsLst>
                  <a:lin ang="5400000" scaled="0"/>
                </a:gradFill>
              </a:rPr>
              <a:t>Fine-grained access scopes</a:t>
            </a:r>
          </a:p>
          <a:p>
            <a:pPr marL="0" lvl="1" defTabSz="932742"/>
            <a:r>
              <a:rPr lang="en-US" sz="1400" dirty="0">
                <a:gradFill>
                  <a:gsLst>
                    <a:gs pos="92515">
                      <a:schemeClr val="tx1"/>
                    </a:gs>
                    <a:gs pos="75000">
                      <a:schemeClr val="tx1"/>
                    </a:gs>
                  </a:gsLst>
                  <a:lin ang="5400000" scaled="0"/>
                </a:gradFill>
              </a:rPr>
              <a:t>Supports MFA and federated user sign-in</a:t>
            </a:r>
          </a:p>
          <a:p>
            <a:pPr marL="0" lvl="1" defTabSz="932742"/>
            <a:r>
              <a:rPr lang="en-US" sz="1400" dirty="0">
                <a:gradFill>
                  <a:gsLst>
                    <a:gs pos="92515">
                      <a:schemeClr val="tx1"/>
                    </a:gs>
                    <a:gs pos="75000">
                      <a:schemeClr val="tx1"/>
                    </a:gs>
                  </a:gsLst>
                  <a:lin ang="5400000" scaled="0"/>
                </a:gradFill>
              </a:rPr>
              <a:t>Long-term access through refresh tokens</a:t>
            </a:r>
          </a:p>
          <a:p>
            <a:pPr marL="0" indent="0" defTabSz="932742">
              <a:buNone/>
            </a:pPr>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defTabSz="932742"/>
            <a:r>
              <a:rPr lang="en-US" sz="1400" dirty="0">
                <a:gradFill>
                  <a:gsLst>
                    <a:gs pos="92515">
                      <a:schemeClr val="tx1"/>
                    </a:gs>
                    <a:gs pos="75000">
                      <a:schemeClr val="tx1"/>
                    </a:gs>
                  </a:gsLst>
                  <a:lin ang="5400000" scaled="0"/>
                </a:gradFill>
              </a:rPr>
              <a:t>Inherently multi-tenant</a:t>
            </a:r>
          </a:p>
          <a:p>
            <a:pPr marL="0" lvl="1" defTabSz="932742"/>
            <a:r>
              <a:rPr lang="en-US" sz="1400" dirty="0">
                <a:gradFill>
                  <a:gsLst>
                    <a:gs pos="92515">
                      <a:schemeClr val="tx1"/>
                    </a:gs>
                    <a:gs pos="75000">
                      <a:schemeClr val="tx1"/>
                    </a:gs>
                  </a:gsLst>
                  <a:lin ang="5400000" scaled="0"/>
                </a:gradFill>
              </a:rPr>
              <a:t>No client/app secret (think about distribution)</a:t>
            </a:r>
          </a:p>
          <a:p>
            <a:pPr marL="0" lvl="1" defTabSz="932742"/>
            <a:r>
              <a:rPr lang="en-US" sz="1400" dirty="0">
                <a:gradFill>
                  <a:gsLst>
                    <a:gs pos="92515">
                      <a:schemeClr val="tx1"/>
                    </a:gs>
                    <a:gs pos="75000">
                      <a:schemeClr val="tx1"/>
                    </a:gs>
                  </a:gsLst>
                  <a:lin ang="5400000" scaled="0"/>
                </a:gradFill>
              </a:rPr>
              <a:t>Leverage a web authentication window/broker</a:t>
            </a:r>
          </a:p>
        </p:txBody>
      </p:sp>
      <p:sp>
        <p:nvSpPr>
          <p:cNvPr id="2" name="Footer Placeholder 1"/>
          <p:cNvSpPr>
            <a:spLocks noGrp="1"/>
          </p:cNvSpPr>
          <p:nvPr>
            <p:ph type="ftr" sz="quarter" idx="12"/>
          </p:nvPr>
        </p:nvSpPr>
        <p:spPr/>
        <p:txBody>
          <a:bodyPr/>
          <a:lstStyle/>
          <a:p>
            <a:pPr lvl="0" defTabSz="932742">
              <a:defRPr/>
            </a:pPr>
            <a:r>
              <a:rPr lang="en-US" sz="1400" dirty="0">
                <a:gradFill>
                  <a:gsLst>
                    <a:gs pos="2917">
                      <a:srgbClr val="0078D7"/>
                    </a:gs>
                    <a:gs pos="95000">
                      <a:srgbClr val="0078D7"/>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8367">
                      <a:srgbClr val="000000"/>
                    </a:gs>
                    <a:gs pos="31000">
                      <a:srgbClr val="000000"/>
                    </a:gs>
                  </a:gsLst>
                  <a:lin ang="5400000" scaled="0"/>
                </a:gradFill>
              </a:rPr>
              <a:t> Intro</a:t>
            </a:r>
          </a:p>
        </p:txBody>
      </p:sp>
      <p:sp>
        <p:nvSpPr>
          <p:cNvPr id="5" name="Title 4"/>
          <p:cNvSpPr>
            <a:spLocks noGrp="1"/>
          </p:cNvSpPr>
          <p:nvPr>
            <p:ph type="title" idx="4294967295"/>
          </p:nvPr>
        </p:nvSpPr>
        <p:spPr>
          <a:xfrm>
            <a:off x="246063" y="295275"/>
            <a:ext cx="4602162" cy="917575"/>
          </a:xfrm>
        </p:spPr>
        <p:txBody>
          <a:bodyPr/>
          <a:lstStyle/>
          <a:p>
            <a:r>
              <a:rPr lang="en-US" dirty="0">
                <a:gradFill>
                  <a:gsLst>
                    <a:gs pos="1395">
                      <a:schemeClr val="tx1"/>
                    </a:gs>
                    <a:gs pos="79000">
                      <a:schemeClr val="tx1"/>
                    </a:gs>
                  </a:gsLst>
                  <a:lin ang="5400000" scaled="0"/>
                </a:gradFill>
              </a:rPr>
              <a:t>Azure AD OAuth in Office 365</a:t>
            </a:r>
          </a:p>
        </p:txBody>
      </p:sp>
      <p:pic>
        <p:nvPicPr>
          <p:cNvPr id="6" name="Picture 5"/>
          <p:cNvPicPr>
            <a:picLocks noChangeAspect="1"/>
          </p:cNvPicPr>
          <p:nvPr/>
        </p:nvPicPr>
        <p:blipFill>
          <a:blip r:embed="rId3"/>
          <a:stretch>
            <a:fillRect/>
          </a:stretch>
        </p:blipFill>
        <p:spPr>
          <a:xfrm>
            <a:off x="6520354" y="290736"/>
            <a:ext cx="4762500" cy="6238875"/>
          </a:xfrm>
          <a:prstGeom prst="rect">
            <a:avLst/>
          </a:prstGeom>
        </p:spPr>
      </p:pic>
    </p:spTree>
    <p:extLst>
      <p:ext uri="{BB962C8B-B14F-4D97-AF65-F5344CB8AC3E}">
        <p14:creationId xmlns:p14="http://schemas.microsoft.com/office/powerpoint/2010/main" val="131503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AD Portal vs. App Registration Portal</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1"/>
          </p:nvPr>
        </p:nvSpPr>
        <p:spPr>
          <a:xfrm>
            <a:off x="465138" y="2005456"/>
            <a:ext cx="5653087" cy="2906821"/>
          </a:xfrm>
        </p:spPr>
        <p:txBody>
          <a:bodyPr/>
          <a:lstStyle/>
          <a:p>
            <a:r>
              <a:rPr lang="en-US" dirty="0"/>
              <a:t>Azure AD Portal</a:t>
            </a:r>
          </a:p>
          <a:p>
            <a:endParaRPr lang="en-US" dirty="0">
              <a:hlinkClick r:id="rId3"/>
            </a:endParaRPr>
          </a:p>
          <a:p>
            <a:pPr lvl="1"/>
            <a:r>
              <a:rPr lang="en-US" dirty="0">
                <a:hlinkClick r:id="rId3"/>
              </a:rPr>
              <a:t>https://portal.azure.com</a:t>
            </a:r>
            <a:endParaRPr lang="en-US" dirty="0"/>
          </a:p>
          <a:p>
            <a:endParaRPr lang="en-US" dirty="0"/>
          </a:p>
          <a:p>
            <a:pPr lvl="1"/>
            <a:r>
              <a:rPr lang="en-US" dirty="0"/>
              <a:t>Login using Microsoft Account (MSA) / Azure AD account (work or school)</a:t>
            </a:r>
          </a:p>
          <a:p>
            <a:pPr lvl="1"/>
            <a:endParaRPr lang="en-US" dirty="0"/>
          </a:p>
          <a:p>
            <a:pPr lvl="1"/>
            <a:r>
              <a:rPr lang="en-US" dirty="0"/>
              <a:t>Create Azure AD apps that use the v1 authorization endpoint</a:t>
            </a:r>
          </a:p>
          <a:p>
            <a:pPr lvl="1"/>
            <a:endParaRPr lang="en-US" dirty="0"/>
          </a:p>
          <a:p>
            <a:pPr lvl="1"/>
            <a:r>
              <a:rPr lang="en-US" dirty="0"/>
              <a:t>Use Azure AD’s ADAL SDK for authentication</a:t>
            </a:r>
          </a:p>
        </p:txBody>
      </p:sp>
      <p:sp>
        <p:nvSpPr>
          <p:cNvPr id="8" name="Text Placeholder 7">
            <a:extLst>
              <a:ext uri="{FF2B5EF4-FFF2-40B4-BE49-F238E27FC236}">
                <a16:creationId xmlns:a16="http://schemas.microsoft.com/office/drawing/2014/main" id="{8AAA6E3A-20B0-F742-A52B-1BA41A500496}"/>
              </a:ext>
            </a:extLst>
          </p:cNvPr>
          <p:cNvSpPr>
            <a:spLocks noGrp="1"/>
          </p:cNvSpPr>
          <p:nvPr>
            <p:ph type="body" sz="quarter" idx="12"/>
          </p:nvPr>
        </p:nvSpPr>
        <p:spPr>
          <a:xfrm>
            <a:off x="6354763" y="1995296"/>
            <a:ext cx="5653087" cy="3099182"/>
          </a:xfrm>
        </p:spPr>
        <p:txBody>
          <a:bodyPr/>
          <a:lstStyle/>
          <a:p>
            <a:r>
              <a:rPr lang="en-US" dirty="0"/>
              <a:t>App Registration Portal</a:t>
            </a:r>
          </a:p>
          <a:p>
            <a:pPr lvl="1"/>
            <a:endParaRPr lang="en-US" dirty="0">
              <a:hlinkClick r:id="rId4"/>
            </a:endParaRPr>
          </a:p>
          <a:p>
            <a:pPr lvl="1"/>
            <a:r>
              <a:rPr lang="en-US" dirty="0">
                <a:hlinkClick r:id="rId4"/>
              </a:rPr>
              <a:t>https://apps.dev.microsoft.com</a:t>
            </a:r>
            <a:r>
              <a:rPr lang="en-US" dirty="0"/>
              <a:t> </a:t>
            </a:r>
          </a:p>
          <a:p>
            <a:pPr lvl="1"/>
            <a:endParaRPr lang="en-US" dirty="0"/>
          </a:p>
          <a:p>
            <a:pPr lvl="1"/>
            <a:r>
              <a:rPr lang="en-US" dirty="0"/>
              <a:t>Login using Microsoft Account (MSA) / Azure AD account (work or school)</a:t>
            </a:r>
          </a:p>
          <a:p>
            <a:pPr lvl="1"/>
            <a:endParaRPr lang="en-US" dirty="0"/>
          </a:p>
          <a:p>
            <a:pPr lvl="1"/>
            <a:r>
              <a:rPr lang="en-US" dirty="0"/>
              <a:t>Create Azure AD apps that use the v2 authorization endpoint</a:t>
            </a:r>
          </a:p>
          <a:p>
            <a:pPr lvl="1"/>
            <a:endParaRPr lang="en-US" dirty="0"/>
          </a:p>
          <a:p>
            <a:pPr lvl="1"/>
            <a:r>
              <a:rPr lang="en-US" dirty="0"/>
              <a:t>Use Azure AD’s MSAL SDK for authentication</a:t>
            </a:r>
          </a:p>
          <a:p>
            <a:pPr lvl="1"/>
            <a:endParaRPr lang="en-US" dirty="0"/>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App Registration Portal (ARP)</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the ARP site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7" name="Picture 6">
            <a:extLst>
              <a:ext uri="{FF2B5EF4-FFF2-40B4-BE49-F238E27FC236}">
                <a16:creationId xmlns:a16="http://schemas.microsoft.com/office/drawing/2014/main" id="{80885D7E-80F9-8847-9FB2-83C5063E78DD}"/>
              </a:ext>
            </a:extLst>
          </p:cNvPr>
          <p:cNvPicPr>
            <a:picLocks noChangeAspect="1"/>
          </p:cNvPicPr>
          <p:nvPr/>
        </p:nvPicPr>
        <p:blipFill>
          <a:blip r:embed="rId3"/>
          <a:stretch>
            <a:fillRect/>
          </a:stretch>
        </p:blipFill>
        <p:spPr>
          <a:xfrm>
            <a:off x="385901" y="2318390"/>
            <a:ext cx="3579812" cy="2382610"/>
          </a:xfrm>
          <a:prstGeom prst="rect">
            <a:avLst/>
          </a:prstGeom>
        </p:spPr>
      </p:pic>
      <p:pic>
        <p:nvPicPr>
          <p:cNvPr id="9" name="Picture 8">
            <a:extLst>
              <a:ext uri="{FF2B5EF4-FFF2-40B4-BE49-F238E27FC236}">
                <a16:creationId xmlns:a16="http://schemas.microsoft.com/office/drawing/2014/main" id="{51AB27F0-CA05-7D46-A5C7-92C5F0E09760}"/>
              </a:ext>
            </a:extLst>
          </p:cNvPr>
          <p:cNvPicPr>
            <a:picLocks noChangeAspect="1"/>
          </p:cNvPicPr>
          <p:nvPr/>
        </p:nvPicPr>
        <p:blipFill>
          <a:blip r:embed="rId4"/>
          <a:stretch>
            <a:fillRect/>
          </a:stretch>
        </p:blipFill>
        <p:spPr>
          <a:xfrm>
            <a:off x="8077200" y="2467477"/>
            <a:ext cx="3528715" cy="1746714"/>
          </a:xfrm>
          <a:prstGeom prst="rect">
            <a:avLst/>
          </a:prstGeom>
        </p:spPr>
      </p:pic>
      <p:pic>
        <p:nvPicPr>
          <p:cNvPr id="16" name="Picture 15">
            <a:extLst>
              <a:ext uri="{FF2B5EF4-FFF2-40B4-BE49-F238E27FC236}">
                <a16:creationId xmlns:a16="http://schemas.microsoft.com/office/drawing/2014/main" id="{E67B2D2C-0F0B-9F49-BFC8-BE7257BD66B1}"/>
              </a:ext>
            </a:extLst>
          </p:cNvPr>
          <p:cNvPicPr>
            <a:picLocks noChangeAspect="1"/>
          </p:cNvPicPr>
          <p:nvPr/>
        </p:nvPicPr>
        <p:blipFill>
          <a:blip r:embed="rId5"/>
          <a:stretch>
            <a:fillRect/>
          </a:stretch>
        </p:blipFill>
        <p:spPr>
          <a:xfrm>
            <a:off x="4068211" y="2467477"/>
            <a:ext cx="3445771" cy="1703195"/>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1690</Words>
  <Application>Microsoft Macintosh PowerPoint</Application>
  <PresentationFormat>Custom</PresentationFormat>
  <Paragraphs>196</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Consolas</vt:lpstr>
      <vt:lpstr>Segoe UI</vt:lpstr>
      <vt:lpstr>Segoe UI Black</vt:lpstr>
      <vt:lpstr>Segoe UI Light</vt:lpstr>
      <vt:lpstr>Segoe UI Semibold</vt:lpstr>
      <vt:lpstr>Wingdings</vt:lpstr>
      <vt:lpstr>Office 365 PPT Template - 2017</vt:lpstr>
      <vt:lpstr>Build Android Apps with the Microsoft Graph</vt:lpstr>
      <vt:lpstr>Building Microsoft  Graph applications</vt:lpstr>
      <vt:lpstr>Azure AD OAuth in Office 365</vt:lpstr>
      <vt:lpstr>OAuth basics</vt:lpstr>
      <vt:lpstr>Endpoint versions</vt:lpstr>
      <vt:lpstr>Key improvements v2.0 versus v1</vt:lpstr>
      <vt:lpstr>SDKs</vt:lpstr>
      <vt:lpstr>Azure AD Portal vs. App Registration Portal</vt:lpstr>
      <vt:lpstr>App Registration Portal (ARP)</vt:lpstr>
      <vt:lpstr>Implementing Azure AD Authentication for Android apps</vt:lpstr>
      <vt:lpstr>Add Azure AD’s MSAL Android SDK to the App</vt:lpstr>
      <vt:lpstr>Demo</vt:lpstr>
      <vt:lpstr>Thank you.</vt:lpstr>
      <vt:lpstr>PowerPoint Presentation</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2018-06-05T19:53:28Z</dcterms:modified>
</cp:coreProperties>
</file>